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rial Black" panose="020B0A04020102020204" pitchFamily="34" charset="0"/>
      <p:bold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78" autoAdjust="0"/>
  </p:normalViewPr>
  <p:slideViewPr>
    <p:cSldViewPr snapToGrid="0">
      <p:cViewPr varScale="1">
        <p:scale>
          <a:sx n="146" d="100"/>
          <a:sy n="146" d="100"/>
        </p:scale>
        <p:origin x="101"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7bcdabed76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7bcdabed76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23597d76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23597d76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23597d76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23597d76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251937a1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251937a1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251937a1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251937a1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23597d76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423597d76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251937a1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251937a1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251937a19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251937a1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251937a1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251937a1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23597d76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23597d76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423597d76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423597d76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23597d76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23597d76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423597d76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423597d76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23597d76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23597d76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2620a5c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2620a5c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23597d763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23597d763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23597d76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23597d76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423597d76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423597d76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8874-0CD6-CD80-3694-A70D024FDF4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3E8C1063-4CEB-E8D9-5E3A-F58AA523B2A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2EFBC14-C648-0DA4-1B90-759C696F3679}"/>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5" name="Footer Placeholder 4">
            <a:extLst>
              <a:ext uri="{FF2B5EF4-FFF2-40B4-BE49-F238E27FC236}">
                <a16:creationId xmlns:a16="http://schemas.microsoft.com/office/drawing/2014/main" id="{F55C07F3-5563-F123-4811-B5A44691555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D7C32C-9320-39BA-3B20-724BE592855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50316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3E9E-D8C9-4CB1-14A8-E8AAC64CEBE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6F2A683-1A21-7C4E-07DA-14D42FD00D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E0733B-CDD1-E4F5-2744-BB2297B90725}"/>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5" name="Footer Placeholder 4">
            <a:extLst>
              <a:ext uri="{FF2B5EF4-FFF2-40B4-BE49-F238E27FC236}">
                <a16:creationId xmlns:a16="http://schemas.microsoft.com/office/drawing/2014/main" id="{5A12ACB6-4D25-49B7-8C16-A62E14937E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73E2DA5-7BE6-D63D-9E92-22B3C92C3A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882873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140300-7D5C-E9A8-B4A9-F3351498143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479A209-9BC6-1786-DDD8-E0F7FC177B9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A662C3-9C8A-CD19-6135-D38BDE41569B}"/>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5" name="Footer Placeholder 4">
            <a:extLst>
              <a:ext uri="{FF2B5EF4-FFF2-40B4-BE49-F238E27FC236}">
                <a16:creationId xmlns:a16="http://schemas.microsoft.com/office/drawing/2014/main" id="{B93086D7-8161-0D78-4DEF-25E80917A9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B85CA0C-75C4-84C8-8B89-DD51A5BFC4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90657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756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9CC4-F92E-EF55-E85B-1BBCE4CC1D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8817994-204B-EC07-9B3B-B4840BF15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E22597C-B311-EA1F-E15A-18DBE6FB2286}"/>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5" name="Footer Placeholder 4">
            <a:extLst>
              <a:ext uri="{FF2B5EF4-FFF2-40B4-BE49-F238E27FC236}">
                <a16:creationId xmlns:a16="http://schemas.microsoft.com/office/drawing/2014/main" id="{E14FCEE4-DBD4-45E0-304D-C285931957D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4D30165-F991-287E-3ADE-2C2122A441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62678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7ABA-D022-61D5-8425-0C6C3D98857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F2D171E-ED94-D856-5347-F51A2EFD5A7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DF2E67-4526-DCB5-16CB-18F2F774C750}"/>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5" name="Footer Placeholder 4">
            <a:extLst>
              <a:ext uri="{FF2B5EF4-FFF2-40B4-BE49-F238E27FC236}">
                <a16:creationId xmlns:a16="http://schemas.microsoft.com/office/drawing/2014/main" id="{8CAA3EC3-1AA5-6B57-6697-C8E917C280B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79C9E38-9B2A-27DC-22D1-68BD9141F3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53291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A347-5131-D21F-6998-F961ED497E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ED442B-4651-0025-4E26-A72A921D5EA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CBFDE61-E92C-7B6C-F72B-955E6DF112F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3BFBECE-F365-F703-62DD-FAFF3E0F6D56}"/>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6" name="Footer Placeholder 5">
            <a:extLst>
              <a:ext uri="{FF2B5EF4-FFF2-40B4-BE49-F238E27FC236}">
                <a16:creationId xmlns:a16="http://schemas.microsoft.com/office/drawing/2014/main" id="{C4896E1E-C74D-3826-6C6E-152EB0D63BD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91EF423-CFA7-4940-1EF7-6F67FA26E5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79850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3F7F-FDC7-B284-3B2F-D43FCB0DBFB7}"/>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40238C9-9D9A-C1F7-A0DA-66950E81F4D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31200-5821-8118-86AB-9E12D3A8E8A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033C262-D50A-4510-5F20-A8B7096F8FA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DA381E-6E9E-6B9F-2FB4-6D02D0E8D35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81CF3A3-26E1-21BC-4A06-D84BB8B6C969}"/>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8" name="Footer Placeholder 7">
            <a:extLst>
              <a:ext uri="{FF2B5EF4-FFF2-40B4-BE49-F238E27FC236}">
                <a16:creationId xmlns:a16="http://schemas.microsoft.com/office/drawing/2014/main" id="{FAE2EE57-9715-F90E-F510-90EA07D8198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6FFF1BA-A90B-2085-5386-3455606AA8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8616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0517-BABF-BDB5-2791-E88292CF039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533F199-5AC7-D5E0-1316-B802BA85E2EF}"/>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4" name="Footer Placeholder 3">
            <a:extLst>
              <a:ext uri="{FF2B5EF4-FFF2-40B4-BE49-F238E27FC236}">
                <a16:creationId xmlns:a16="http://schemas.microsoft.com/office/drawing/2014/main" id="{4C50FA09-A221-D626-801B-EC8C0BC9863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B82FC9D-6D8E-A8D4-04D5-84051EC96A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36048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B55068-0CB6-FDE0-54D7-18252A07A992}"/>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3" name="Footer Placeholder 2">
            <a:extLst>
              <a:ext uri="{FF2B5EF4-FFF2-40B4-BE49-F238E27FC236}">
                <a16:creationId xmlns:a16="http://schemas.microsoft.com/office/drawing/2014/main" id="{5463A2A2-FAA2-12AD-4E33-49D88297522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7A910F5-B192-1FAB-DED7-30615BD32F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972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3C75-C46C-BF74-5EB1-5EE8CD8E89A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9837210-00EE-6D9C-EA58-1E2354AF6FB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5A6945A-9153-058E-CF13-B26A8DF3DE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8734A-1621-B182-A5E6-66B5949FBF65}"/>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6" name="Footer Placeholder 5">
            <a:extLst>
              <a:ext uri="{FF2B5EF4-FFF2-40B4-BE49-F238E27FC236}">
                <a16:creationId xmlns:a16="http://schemas.microsoft.com/office/drawing/2014/main" id="{F60FAD3A-3F6A-D662-CD93-387FDE7FD4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455E095-796E-0E42-DE33-8347E91B6C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58410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611D-833F-2D19-BD2A-C5541D792AF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EE69C3A-0B5A-B7AA-639F-D9A3B92957F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C9D64CE0-1E4B-B984-20BF-6503266BDA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0BFE9DB-EA86-14F9-D4EC-1A86E0C40E60}"/>
              </a:ext>
            </a:extLst>
          </p:cNvPr>
          <p:cNvSpPr>
            <a:spLocks noGrp="1"/>
          </p:cNvSpPr>
          <p:nvPr>
            <p:ph type="dt" sz="half" idx="10"/>
          </p:nvPr>
        </p:nvSpPr>
        <p:spPr/>
        <p:txBody>
          <a:bodyPr/>
          <a:lstStyle/>
          <a:p>
            <a:fld id="{DC969FD5-979A-4A9C-A60A-1F713CEE8D9C}" type="datetimeFigureOut">
              <a:rPr lang="en-CA" smtClean="0"/>
              <a:t>2023-10-17</a:t>
            </a:fld>
            <a:endParaRPr lang="en-CA"/>
          </a:p>
        </p:txBody>
      </p:sp>
      <p:sp>
        <p:nvSpPr>
          <p:cNvPr id="6" name="Footer Placeholder 5">
            <a:extLst>
              <a:ext uri="{FF2B5EF4-FFF2-40B4-BE49-F238E27FC236}">
                <a16:creationId xmlns:a16="http://schemas.microsoft.com/office/drawing/2014/main" id="{C6815834-C094-427E-941C-80CF75F219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AFEFFCD-DFA0-2CB2-8849-EC2121D190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40013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www.pexels.com/photo/ball-basketball-basketball-court-basketball-hoop-1752757/"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extLst>
              <a:ext uri="{837473B0-CC2E-450A-ABE3-18F120FF3D39}">
                <a1611:picAttrSrcUrl xmlns:a1611="http://schemas.microsoft.com/office/drawing/2016/11/main" r:id="rId15"/>
              </a:ext>
            </a:extLst>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03B42-7047-D0EA-EC76-0A715AD0F6C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1F07BC5-F269-0535-9112-317E8486494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BE377A-2F00-FF35-A0CE-F4C8EB1A725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C969FD5-979A-4A9C-A60A-1F713CEE8D9C}" type="datetimeFigureOut">
              <a:rPr lang="en-CA" smtClean="0"/>
              <a:t>2023-10-17</a:t>
            </a:fld>
            <a:endParaRPr lang="en-CA"/>
          </a:p>
        </p:txBody>
      </p:sp>
      <p:sp>
        <p:nvSpPr>
          <p:cNvPr id="5" name="Footer Placeholder 4">
            <a:extLst>
              <a:ext uri="{FF2B5EF4-FFF2-40B4-BE49-F238E27FC236}">
                <a16:creationId xmlns:a16="http://schemas.microsoft.com/office/drawing/2014/main" id="{C3F97132-1044-381C-3D45-9D7A5C0ED78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053C536-BA9E-15F3-8381-7782C8EFFC8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331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hyperlink" Target="https://www.ilpallonaro.com/draft-nba-2012-anthony-davi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hyperlink" Target="https://pxhere.com/en/photo/6304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hyperlink" Target="https://www.flickr.com/photos/hoopsphotos/3081309237/in/pool-greek_basketball_photo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www.playitusa.com/nba/2017/01/80173/eastern-all-stars-lebron-jam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pxhere.com/en/photo/6304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hyperlink" Target="https://wall.alphacoders.com/big.php?i=344223&amp;lang=Germa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hyperlink" Target="https://ktla.com/sports/lakers-dwight-howard-mourns-death-of-sons-moth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hyperlink" Target="https://pxhere.com/en/photo/6304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https://rafaelvicentedesigns.deviantart.com/art/Chris-Paul-wallpaper-3979296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pxhere.com/en/photo/173515" TargetMode="External"/><Relationship Id="rId5" Type="http://schemas.openxmlformats.org/officeDocument/2006/relationships/image" Target="../media/image14.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hyperlink" Target="https://pxhere.com/en/photo/630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4028585" y="2048255"/>
            <a:ext cx="5006993" cy="292394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dirty="0">
                <a:solidFill>
                  <a:schemeClr val="bg2"/>
                </a:solidFill>
                <a:latin typeface="Arial Black" panose="020B0A04020102020204" pitchFamily="34" charset="0"/>
              </a:rPr>
              <a:t>Which basketball player’s stats are important to the team’s performance?</a:t>
            </a:r>
            <a:endParaRPr sz="4000" dirty="0">
              <a:solidFill>
                <a:schemeClr val="bg2"/>
              </a:solidFill>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25" y="500925"/>
            <a:ext cx="2326973" cy="414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dirty="0"/>
              <a:t>Top 15 Players with highest defensive contributions</a:t>
            </a:r>
            <a:endParaRPr sz="2200" b="1" dirty="0"/>
          </a:p>
          <a:p>
            <a:pPr marL="0" lvl="0" indent="0" algn="l" rtl="0">
              <a:spcBef>
                <a:spcPts val="0"/>
              </a:spcBef>
              <a:spcAft>
                <a:spcPts val="0"/>
              </a:spcAft>
              <a:buNone/>
            </a:pPr>
            <a:endParaRPr sz="2200" b="1" dirty="0"/>
          </a:p>
          <a:p>
            <a:pPr marL="457200" lvl="0" indent="-317500" algn="l" rtl="0">
              <a:spcBef>
                <a:spcPts val="0"/>
              </a:spcBef>
              <a:spcAft>
                <a:spcPts val="0"/>
              </a:spcAft>
              <a:buSzPts val="1400"/>
              <a:buChar char="-"/>
            </a:pPr>
            <a:r>
              <a:rPr lang="en" sz="1400" b="1" dirty="0"/>
              <a:t>These players have the highest average impact on the team’s performance as they are likely to ensure team’s success specifically in terms of the team’s defensive strategy.</a:t>
            </a:r>
            <a:endParaRPr sz="1400" b="1" dirty="0"/>
          </a:p>
          <a:p>
            <a:pPr marL="457200" lvl="0" indent="0" algn="l" rtl="0">
              <a:spcBef>
                <a:spcPts val="0"/>
              </a:spcBef>
              <a:spcAft>
                <a:spcPts val="0"/>
              </a:spcAft>
              <a:buNone/>
            </a:pPr>
            <a:endParaRPr sz="1400" b="1" dirty="0"/>
          </a:p>
          <a:p>
            <a:pPr marL="457200" lvl="0" indent="-317500" algn="l" rtl="0">
              <a:spcBef>
                <a:spcPts val="0"/>
              </a:spcBef>
              <a:spcAft>
                <a:spcPts val="0"/>
              </a:spcAft>
              <a:buSzPts val="1400"/>
              <a:buChar char="-"/>
            </a:pPr>
            <a:r>
              <a:rPr lang="en" sz="1400" b="1" dirty="0"/>
              <a:t>Anthony Davis has the maximum steals and blocks combined average of 7.192.</a:t>
            </a:r>
            <a:endParaRPr sz="1400" b="1" dirty="0"/>
          </a:p>
        </p:txBody>
      </p:sp>
      <p:pic>
        <p:nvPicPr>
          <p:cNvPr id="129" name="Google Shape;129;p22"/>
          <p:cNvPicPr preferRelativeResize="0"/>
          <p:nvPr/>
        </p:nvPicPr>
        <p:blipFill rotWithShape="1">
          <a:blip r:embed="rId5">
            <a:alphaModFix/>
          </a:blip>
          <a:srcRect r="15793"/>
          <a:stretch/>
        </p:blipFill>
        <p:spPr>
          <a:xfrm>
            <a:off x="6505303" y="0"/>
            <a:ext cx="2638697" cy="5143500"/>
          </a:xfrm>
          <a:prstGeom prst="rect">
            <a:avLst/>
          </a:prstGeom>
          <a:noFill/>
          <a:ln>
            <a:noFill/>
          </a:ln>
        </p:spPr>
      </p:pic>
      <p:pic>
        <p:nvPicPr>
          <p:cNvPr id="130" name="Google Shape;130;p22"/>
          <p:cNvPicPr preferRelativeResize="0"/>
          <p:nvPr/>
        </p:nvPicPr>
        <p:blipFill rotWithShape="1">
          <a:blip r:embed="rId6">
            <a:alphaModFix/>
          </a:blip>
          <a:srcRect l="6367" r="3192" b="6820"/>
          <a:stretch/>
        </p:blipFill>
        <p:spPr>
          <a:xfrm>
            <a:off x="7727939" y="719626"/>
            <a:ext cx="1144075" cy="56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4"/>
        <p:cNvGrpSpPr/>
        <p:nvPr/>
      </p:nvGrpSpPr>
      <p:grpSpPr>
        <a:xfrm>
          <a:off x="0" y="0"/>
          <a:ext cx="0" cy="0"/>
          <a:chOff x="0" y="0"/>
          <a:chExt cx="0" cy="0"/>
        </a:xfrm>
      </p:grpSpPr>
      <p:pic>
        <p:nvPicPr>
          <p:cNvPr id="3" name="Picture 2" descr="A close up of a basketball&#10;&#10;Description automatically generated">
            <a:extLst>
              <a:ext uri="{FF2B5EF4-FFF2-40B4-BE49-F238E27FC236}">
                <a16:creationId xmlns:a16="http://schemas.microsoft.com/office/drawing/2014/main" id="{D78FB46E-3804-BA0B-2CBD-93429F83C9F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32518" y="2925493"/>
            <a:ext cx="3127899" cy="2140915"/>
          </a:xfrm>
          <a:prstGeom prst="rect">
            <a:avLst/>
          </a:prstGeom>
        </p:spPr>
      </p:pic>
      <p:sp>
        <p:nvSpPr>
          <p:cNvPr id="135" name="Google Shape;135;p23"/>
          <p:cNvSpPr txBox="1">
            <a:spLocks noGrp="1"/>
          </p:cNvSpPr>
          <p:nvPr>
            <p:ph type="title"/>
          </p:nvPr>
        </p:nvSpPr>
        <p:spPr>
          <a:xfrm>
            <a:off x="311725" y="500925"/>
            <a:ext cx="3706500" cy="102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dirty="0"/>
              <a:t>Rebounding: Total Rebound</a:t>
            </a:r>
            <a:endParaRPr sz="2400" b="1" dirty="0"/>
          </a:p>
        </p:txBody>
      </p:sp>
      <p:sp>
        <p:nvSpPr>
          <p:cNvPr id="137" name="Google Shape;137;p23"/>
          <p:cNvSpPr txBox="1"/>
          <p:nvPr/>
        </p:nvSpPr>
        <p:spPr>
          <a:xfrm>
            <a:off x="239050" y="1421568"/>
            <a:ext cx="3669000" cy="30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Roboto"/>
                <a:ea typeface="Roboto"/>
                <a:cs typeface="Roboto"/>
                <a:sym typeface="Roboto"/>
              </a:rPr>
              <a:t> </a:t>
            </a:r>
            <a:r>
              <a:rPr lang="en" sz="1400" dirty="0">
                <a:solidFill>
                  <a:schemeClr val="lt1"/>
                </a:solidFill>
                <a:latin typeface="Roboto"/>
                <a:ea typeface="Roboto"/>
                <a:cs typeface="Roboto"/>
                <a:sym typeface="Roboto"/>
              </a:rPr>
              <a:t>A rebound occurs when a shot does not go in the net, instead bouncing off the rim or backboard into the hands of a player below.</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Rebound does help to change the pace of the game by increasing the chances for the team catching the ball.</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Average rebound came around 4.22 in all the winning games and 3.9 average in their lost games, 8.22% higher.</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dirty="0">
              <a:solidFill>
                <a:schemeClr val="lt1"/>
              </a:solidFill>
              <a:latin typeface="Roboto"/>
              <a:ea typeface="Roboto"/>
              <a:cs typeface="Roboto"/>
              <a:sym typeface="Roboto"/>
            </a:endParaRPr>
          </a:p>
        </p:txBody>
      </p:sp>
      <p:pic>
        <p:nvPicPr>
          <p:cNvPr id="138" name="Google Shape;138;p23"/>
          <p:cNvPicPr preferRelativeResize="0"/>
          <p:nvPr/>
        </p:nvPicPr>
        <p:blipFill rotWithShape="1">
          <a:blip r:embed="rId5">
            <a:alphaModFix/>
          </a:blip>
          <a:srcRect l="24523" t="17806" r="58417" b="12720"/>
          <a:stretch/>
        </p:blipFill>
        <p:spPr>
          <a:xfrm>
            <a:off x="5876325" y="77092"/>
            <a:ext cx="3267675" cy="4937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2"/>
        <p:cNvGrpSpPr/>
        <p:nvPr/>
      </p:nvGrpSpPr>
      <p:grpSpPr>
        <a:xfrm>
          <a:off x="0" y="0"/>
          <a:ext cx="0" cy="0"/>
          <a:chOff x="0" y="0"/>
          <a:chExt cx="0" cy="0"/>
        </a:xfrm>
      </p:grpSpPr>
      <p:pic>
        <p:nvPicPr>
          <p:cNvPr id="6" name="Picture 5" descr="A group of men playing basketball&#10;&#10;Description automatically generated">
            <a:extLst>
              <a:ext uri="{FF2B5EF4-FFF2-40B4-BE49-F238E27FC236}">
                <a16:creationId xmlns:a16="http://schemas.microsoft.com/office/drawing/2014/main" id="{7B600880-4190-A061-496D-B7F92D0E553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9351" t="5383" r="4731" b="10908"/>
          <a:stretch/>
        </p:blipFill>
        <p:spPr>
          <a:xfrm>
            <a:off x="3908320" y="-1"/>
            <a:ext cx="2137170" cy="5143499"/>
          </a:xfrm>
          <a:prstGeom prst="rect">
            <a:avLst/>
          </a:prstGeom>
        </p:spPr>
      </p:pic>
      <p:sp>
        <p:nvSpPr>
          <p:cNvPr id="143" name="Google Shape;143;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Rebounding: Defensive Rebound</a:t>
            </a:r>
            <a:endParaRPr sz="2500"/>
          </a:p>
        </p:txBody>
      </p:sp>
      <p:sp>
        <p:nvSpPr>
          <p:cNvPr id="145" name="Google Shape;145;p24"/>
          <p:cNvSpPr txBox="1"/>
          <p:nvPr/>
        </p:nvSpPr>
        <p:spPr>
          <a:xfrm>
            <a:off x="379475" y="1581900"/>
            <a:ext cx="3829200" cy="3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latin typeface="Roboto"/>
                <a:ea typeface="Roboto"/>
                <a:cs typeface="Roboto"/>
                <a:sym typeface="Roboto"/>
              </a:rPr>
              <a:t>Defensive rebound occurs when defensive player takes possession of the ball after an offensive player’s missed shot attempt. </a:t>
            </a:r>
            <a:endParaRPr dirty="0">
              <a:solidFill>
                <a:schemeClr val="lt1"/>
              </a:solidFill>
              <a:latin typeface="Roboto"/>
              <a:ea typeface="Roboto"/>
              <a:cs typeface="Roboto"/>
              <a:sym typeface="Roboto"/>
            </a:endParaRPr>
          </a:p>
          <a:p>
            <a:pPr marL="0" lvl="0" indent="0" algn="l" rtl="0">
              <a:spcBef>
                <a:spcPts val="0"/>
              </a:spcBef>
              <a:spcAft>
                <a:spcPts val="0"/>
              </a:spcAft>
              <a:buNone/>
            </a:pPr>
            <a:endParaRPr dirty="0">
              <a:solidFill>
                <a:schemeClr val="lt1"/>
              </a:solidFill>
              <a:latin typeface="Roboto"/>
              <a:ea typeface="Roboto"/>
              <a:cs typeface="Roboto"/>
              <a:sym typeface="Roboto"/>
            </a:endParaRPr>
          </a:p>
          <a:p>
            <a:pPr marL="0" lvl="0" indent="0" algn="l" rtl="0">
              <a:spcBef>
                <a:spcPts val="0"/>
              </a:spcBef>
              <a:spcAft>
                <a:spcPts val="0"/>
              </a:spcAft>
              <a:buNone/>
            </a:pPr>
            <a:r>
              <a:rPr lang="en" dirty="0">
                <a:solidFill>
                  <a:schemeClr val="lt1"/>
                </a:solidFill>
                <a:latin typeface="Roboto"/>
                <a:ea typeface="Roboto"/>
                <a:cs typeface="Roboto"/>
                <a:sym typeface="Roboto"/>
              </a:rPr>
              <a:t>In Wins, players averaged 3.21 defensive rebounds  </a:t>
            </a:r>
            <a:endParaRPr dirty="0">
              <a:solidFill>
                <a:schemeClr val="lt1"/>
              </a:solidFill>
              <a:latin typeface="Roboto"/>
              <a:ea typeface="Roboto"/>
              <a:cs typeface="Roboto"/>
              <a:sym typeface="Roboto"/>
            </a:endParaRPr>
          </a:p>
          <a:p>
            <a:pPr marL="0" lvl="0" indent="0" algn="l" rtl="0">
              <a:spcBef>
                <a:spcPts val="0"/>
              </a:spcBef>
              <a:spcAft>
                <a:spcPts val="0"/>
              </a:spcAft>
              <a:buNone/>
            </a:pPr>
            <a:r>
              <a:rPr lang="en" dirty="0">
                <a:solidFill>
                  <a:schemeClr val="lt1"/>
                </a:solidFill>
                <a:latin typeface="Roboto"/>
                <a:ea typeface="Roboto"/>
                <a:cs typeface="Roboto"/>
                <a:sym typeface="Roboto"/>
              </a:rPr>
              <a:t>In Losses, players averaged 2.86 defensive rebounds</a:t>
            </a:r>
            <a:endParaRPr dirty="0">
              <a:solidFill>
                <a:schemeClr val="lt1"/>
              </a:solidFill>
              <a:latin typeface="Roboto"/>
              <a:ea typeface="Roboto"/>
              <a:cs typeface="Roboto"/>
              <a:sym typeface="Roboto"/>
            </a:endParaRPr>
          </a:p>
          <a:p>
            <a:pPr marL="0" lvl="0" indent="0" algn="l" rtl="0">
              <a:spcBef>
                <a:spcPts val="0"/>
              </a:spcBef>
              <a:spcAft>
                <a:spcPts val="0"/>
              </a:spcAft>
              <a:buNone/>
            </a:pPr>
            <a:r>
              <a:rPr lang="en" dirty="0">
                <a:solidFill>
                  <a:schemeClr val="lt1"/>
                </a:solidFill>
                <a:latin typeface="Roboto"/>
                <a:ea typeface="Roboto"/>
                <a:cs typeface="Roboto"/>
                <a:sym typeface="Roboto"/>
              </a:rPr>
              <a:t>Players averaged 12.29% more defensive rebounds in Wins</a:t>
            </a:r>
            <a:endParaRPr dirty="0">
              <a:solidFill>
                <a:schemeClr val="lt1"/>
              </a:solidFill>
              <a:latin typeface="Roboto"/>
              <a:ea typeface="Roboto"/>
              <a:cs typeface="Roboto"/>
              <a:sym typeface="Roboto"/>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p:txBody>
      </p:sp>
      <p:pic>
        <p:nvPicPr>
          <p:cNvPr id="146" name="Google Shape;146;p24"/>
          <p:cNvPicPr preferRelativeResize="0"/>
          <p:nvPr/>
        </p:nvPicPr>
        <p:blipFill rotWithShape="1">
          <a:blip r:embed="rId5">
            <a:alphaModFix/>
          </a:blip>
          <a:srcRect l="24522" t="22088" r="44226" b="12329"/>
          <a:stretch/>
        </p:blipFill>
        <p:spPr>
          <a:xfrm>
            <a:off x="6045490" y="0"/>
            <a:ext cx="309851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69800" y="1719739"/>
            <a:ext cx="2327062" cy="1481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Defensive rebound from different position</a:t>
            </a:r>
            <a:endParaRPr dirty="0"/>
          </a:p>
        </p:txBody>
      </p:sp>
      <p:pic>
        <p:nvPicPr>
          <p:cNvPr id="152" name="Google Shape;152;p25"/>
          <p:cNvPicPr preferRelativeResize="0"/>
          <p:nvPr/>
        </p:nvPicPr>
        <p:blipFill rotWithShape="1">
          <a:blip r:embed="rId3">
            <a:alphaModFix/>
          </a:blip>
          <a:srcRect l="24925" t="21146" r="52759" b="12584"/>
          <a:stretch/>
        </p:blipFill>
        <p:spPr>
          <a:xfrm>
            <a:off x="4976429" y="2299063"/>
            <a:ext cx="4167571" cy="2844437"/>
          </a:xfrm>
          <a:prstGeom prst="rect">
            <a:avLst/>
          </a:prstGeom>
          <a:noFill/>
          <a:ln>
            <a:noFill/>
          </a:ln>
        </p:spPr>
      </p:pic>
      <p:sp>
        <p:nvSpPr>
          <p:cNvPr id="153" name="Google Shape;153;p25"/>
          <p:cNvSpPr txBox="1"/>
          <p:nvPr/>
        </p:nvSpPr>
        <p:spPr>
          <a:xfrm>
            <a:off x="5023455" y="82789"/>
            <a:ext cx="3763800" cy="23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lt1"/>
                </a:solidFill>
                <a:latin typeface="Roboto"/>
                <a:ea typeface="Roboto"/>
                <a:cs typeface="Roboto"/>
                <a:sym typeface="Roboto"/>
              </a:rPr>
              <a:t>Here C - Center, F - Forward , G - Guard  and Null values are usually for players when they get substitute for partial game </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Players who plays on center position are usually better in getting defensive rebounds , their average comes to around 5.6.</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Red bars represents Average DREB from total average REB</a:t>
            </a:r>
            <a:endParaRPr sz="1400" dirty="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50468" y="469574"/>
            <a:ext cx="3447233" cy="160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Let’s take a look at top 15 Players with most Defensive rebounds</a:t>
            </a:r>
            <a:endParaRPr dirty="0"/>
          </a:p>
        </p:txBody>
      </p:sp>
      <p:pic>
        <p:nvPicPr>
          <p:cNvPr id="159" name="Google Shape;159;p26"/>
          <p:cNvPicPr preferRelativeResize="0"/>
          <p:nvPr/>
        </p:nvPicPr>
        <p:blipFill rotWithShape="1">
          <a:blip r:embed="rId5">
            <a:alphaModFix/>
          </a:blip>
          <a:srcRect l="24684" t="22707" r="33807" b="35688"/>
          <a:stretch/>
        </p:blipFill>
        <p:spPr>
          <a:xfrm>
            <a:off x="5646300" y="0"/>
            <a:ext cx="3497700" cy="5143500"/>
          </a:xfrm>
          <a:prstGeom prst="rect">
            <a:avLst/>
          </a:prstGeom>
          <a:noFill/>
          <a:ln>
            <a:noFill/>
          </a:ln>
        </p:spPr>
      </p:pic>
      <p:sp>
        <p:nvSpPr>
          <p:cNvPr id="160" name="Google Shape;160;p26"/>
          <p:cNvSpPr txBox="1"/>
          <p:nvPr/>
        </p:nvSpPr>
        <p:spPr>
          <a:xfrm>
            <a:off x="0" y="2638364"/>
            <a:ext cx="3497700" cy="26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1"/>
                </a:solidFill>
                <a:latin typeface="Roboto"/>
                <a:ea typeface="Roboto"/>
                <a:cs typeface="Roboto"/>
                <a:sym typeface="Roboto"/>
              </a:rPr>
              <a:t>Lebron seems to have approx. 15k more DREB then the 2nd best in the list</a:t>
            </a:r>
            <a:endParaRPr sz="1600" dirty="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4"/>
        <p:cNvGrpSpPr/>
        <p:nvPr/>
      </p:nvGrpSpPr>
      <p:grpSpPr>
        <a:xfrm>
          <a:off x="0" y="0"/>
          <a:ext cx="0" cy="0"/>
          <a:chOff x="0" y="0"/>
          <a:chExt cx="0" cy="0"/>
        </a:xfrm>
      </p:grpSpPr>
      <p:pic>
        <p:nvPicPr>
          <p:cNvPr id="2" name="Picture 1" descr="A close up of a basketball&#10;&#10;Description automatically generated">
            <a:extLst>
              <a:ext uri="{FF2B5EF4-FFF2-40B4-BE49-F238E27FC236}">
                <a16:creationId xmlns:a16="http://schemas.microsoft.com/office/drawing/2014/main" id="{14B79496-EB80-AFE5-1784-4B710CA1321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90744" y="3002585"/>
            <a:ext cx="3127899" cy="2140915"/>
          </a:xfrm>
          <a:prstGeom prst="rect">
            <a:avLst/>
          </a:prstGeom>
        </p:spPr>
      </p:pic>
      <p:sp>
        <p:nvSpPr>
          <p:cNvPr id="165" name="Google Shape;165;p27"/>
          <p:cNvSpPr txBox="1">
            <a:spLocks noGrp="1"/>
          </p:cNvSpPr>
          <p:nvPr>
            <p:ph type="title"/>
          </p:nvPr>
        </p:nvSpPr>
        <p:spPr>
          <a:xfrm>
            <a:off x="311725" y="500925"/>
            <a:ext cx="3706500" cy="125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dirty="0"/>
              <a:t>Rebounding: Offensive Rebound</a:t>
            </a:r>
            <a:endParaRPr sz="2800" b="1" dirty="0"/>
          </a:p>
        </p:txBody>
      </p:sp>
      <p:sp>
        <p:nvSpPr>
          <p:cNvPr id="167" name="Google Shape;167;p27"/>
          <p:cNvSpPr txBox="1"/>
          <p:nvPr/>
        </p:nvSpPr>
        <p:spPr>
          <a:xfrm>
            <a:off x="311723" y="1388917"/>
            <a:ext cx="3581700" cy="27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lt1"/>
                </a:solidFill>
                <a:latin typeface="Roboto"/>
                <a:ea typeface="Roboto"/>
                <a:cs typeface="Roboto"/>
                <a:sym typeface="Roboto"/>
              </a:rPr>
              <a:t>An offensive rebound occurs in basketball when an offensive player takes possession of the ball after teammate’s missed shot attempt.</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In Wins, players averaged 1.01 offensive rebounds</a:t>
            </a: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In Losses, players averaged 1.04 offensive rebounds</a:t>
            </a: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Players averaged 2.89% less offensive rebounds in Wins</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dirty="0">
              <a:solidFill>
                <a:schemeClr val="lt1"/>
              </a:solidFill>
              <a:latin typeface="Roboto"/>
              <a:ea typeface="Roboto"/>
              <a:cs typeface="Roboto"/>
              <a:sym typeface="Roboto"/>
            </a:endParaRPr>
          </a:p>
        </p:txBody>
      </p:sp>
      <p:pic>
        <p:nvPicPr>
          <p:cNvPr id="168" name="Google Shape;168;p27"/>
          <p:cNvPicPr preferRelativeResize="0"/>
          <p:nvPr/>
        </p:nvPicPr>
        <p:blipFill rotWithShape="1">
          <a:blip r:embed="rId5">
            <a:alphaModFix/>
          </a:blip>
          <a:srcRect l="24523" t="21868" r="56013" b="12579"/>
          <a:stretch/>
        </p:blipFill>
        <p:spPr>
          <a:xfrm>
            <a:off x="6118643" y="0"/>
            <a:ext cx="302535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72"/>
        <p:cNvGrpSpPr/>
        <p:nvPr/>
      </p:nvGrpSpPr>
      <p:grpSpPr>
        <a:xfrm>
          <a:off x="0" y="0"/>
          <a:ext cx="0" cy="0"/>
          <a:chOff x="0" y="0"/>
          <a:chExt cx="0" cy="0"/>
        </a:xfrm>
      </p:grpSpPr>
      <p:pic>
        <p:nvPicPr>
          <p:cNvPr id="3" name="Picture 2" descr="A close-up of a basketball hoop&#10;&#10;Description automatically generated">
            <a:extLst>
              <a:ext uri="{FF2B5EF4-FFF2-40B4-BE49-F238E27FC236}">
                <a16:creationId xmlns:a16="http://schemas.microsoft.com/office/drawing/2014/main" id="{AE18D0AB-ED13-8B26-35EA-06CAD2531EB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5763332" cy="4148763"/>
          </a:xfrm>
          <a:prstGeom prst="rect">
            <a:avLst/>
          </a:prstGeom>
        </p:spPr>
      </p:pic>
      <p:sp>
        <p:nvSpPr>
          <p:cNvPr id="173" name="Google Shape;173;p28"/>
          <p:cNvSpPr txBox="1">
            <a:spLocks noGrp="1"/>
          </p:cNvSpPr>
          <p:nvPr>
            <p:ph type="title"/>
          </p:nvPr>
        </p:nvSpPr>
        <p:spPr>
          <a:xfrm>
            <a:off x="2004581" y="456097"/>
            <a:ext cx="3706500" cy="166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Offensive rebound from different position</a:t>
            </a:r>
            <a:endParaRPr dirty="0"/>
          </a:p>
          <a:p>
            <a:pPr marL="0" lvl="0" indent="0" algn="l" rtl="0">
              <a:spcBef>
                <a:spcPts val="0"/>
              </a:spcBef>
              <a:spcAft>
                <a:spcPts val="0"/>
              </a:spcAft>
              <a:buNone/>
            </a:pPr>
            <a:endParaRPr dirty="0"/>
          </a:p>
        </p:txBody>
      </p:sp>
      <p:pic>
        <p:nvPicPr>
          <p:cNvPr id="174" name="Google Shape;174;p28"/>
          <p:cNvPicPr preferRelativeResize="0"/>
          <p:nvPr/>
        </p:nvPicPr>
        <p:blipFill rotWithShape="1">
          <a:blip r:embed="rId5">
            <a:alphaModFix/>
          </a:blip>
          <a:srcRect l="24335" t="21534" r="49131" b="11652"/>
          <a:stretch/>
        </p:blipFill>
        <p:spPr>
          <a:xfrm>
            <a:off x="5914863" y="0"/>
            <a:ext cx="3229138" cy="5143500"/>
          </a:xfrm>
          <a:prstGeom prst="rect">
            <a:avLst/>
          </a:prstGeom>
          <a:noFill/>
          <a:ln>
            <a:noFill/>
          </a:ln>
        </p:spPr>
      </p:pic>
      <p:sp>
        <p:nvSpPr>
          <p:cNvPr id="175" name="Google Shape;175;p28"/>
          <p:cNvSpPr txBox="1"/>
          <p:nvPr/>
        </p:nvSpPr>
        <p:spPr>
          <a:xfrm>
            <a:off x="436625" y="2612570"/>
            <a:ext cx="3520500" cy="22954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lt1"/>
                </a:solidFill>
                <a:latin typeface="Roboto"/>
                <a:ea typeface="Roboto"/>
                <a:cs typeface="Roboto"/>
                <a:sym typeface="Roboto"/>
              </a:rPr>
              <a:t>So it seems players playing as center have more chances to get rebounds </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Here we can see yellow bar representing Average Offensive rebound out of total average Rebound</a:t>
            </a:r>
            <a:endParaRPr sz="1400" dirty="0">
              <a:solidFill>
                <a:schemeClr val="lt1"/>
              </a:solidFill>
              <a:latin typeface="Roboto"/>
              <a:ea typeface="Roboto"/>
              <a:cs typeface="Roboto"/>
              <a:sym typeface="Roboto"/>
            </a:endParaRPr>
          </a:p>
          <a:p>
            <a:pPr marL="0" lvl="0" indent="0" algn="l" rtl="0">
              <a:spcBef>
                <a:spcPts val="0"/>
              </a:spcBef>
              <a:spcAft>
                <a:spcPts val="0"/>
              </a:spcAft>
              <a:buNone/>
            </a:pPr>
            <a:endParaRPr sz="1400" dirty="0">
              <a:solidFill>
                <a:schemeClr val="lt1"/>
              </a:solidFill>
              <a:latin typeface="Roboto"/>
              <a:ea typeface="Roboto"/>
              <a:cs typeface="Roboto"/>
              <a:sym typeface="Roboto"/>
            </a:endParaRPr>
          </a:p>
          <a:p>
            <a:pPr marL="0" lvl="0" indent="0" algn="l" rtl="0">
              <a:spcBef>
                <a:spcPts val="0"/>
              </a:spcBef>
              <a:spcAft>
                <a:spcPts val="0"/>
              </a:spcAft>
              <a:buNone/>
            </a:pPr>
            <a:r>
              <a:rPr lang="en" sz="1400" dirty="0">
                <a:solidFill>
                  <a:schemeClr val="lt1"/>
                </a:solidFill>
                <a:latin typeface="Roboto"/>
                <a:ea typeface="Roboto"/>
                <a:cs typeface="Roboto"/>
                <a:sym typeface="Roboto"/>
              </a:rPr>
              <a:t>Avg OREB for Center positioned player is 2.5</a:t>
            </a:r>
            <a:endParaRPr sz="1400" dirty="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descr="A person wearing a yellow jersey&#10;&#10;Description automatically generated">
            <a:extLst>
              <a:ext uri="{FF2B5EF4-FFF2-40B4-BE49-F238E27FC236}">
                <a16:creationId xmlns:a16="http://schemas.microsoft.com/office/drawing/2014/main" id="{51CAE880-0785-065A-EBE9-48C5F1E5CC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9144000" cy="5143500"/>
          </a:xfrm>
          <a:prstGeom prst="rect">
            <a:avLst/>
          </a:prstGeom>
        </p:spPr>
      </p:pic>
      <p:sp>
        <p:nvSpPr>
          <p:cNvPr id="180" name="Google Shape;180;p29"/>
          <p:cNvSpPr txBox="1">
            <a:spLocks noGrp="1"/>
          </p:cNvSpPr>
          <p:nvPr>
            <p:ph type="title"/>
          </p:nvPr>
        </p:nvSpPr>
        <p:spPr>
          <a:xfrm>
            <a:off x="311725" y="500925"/>
            <a:ext cx="3706500" cy="11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20"/>
              <a:t>Let’s take a look at top 15 Players with most Offensive rebounds</a:t>
            </a:r>
            <a:endParaRPr sz="2420"/>
          </a:p>
        </p:txBody>
      </p:sp>
      <p:sp>
        <p:nvSpPr>
          <p:cNvPr id="181" name="Google Shape;181;p29"/>
          <p:cNvSpPr txBox="1">
            <a:spLocks noGrp="1"/>
          </p:cNvSpPr>
          <p:nvPr>
            <p:ph type="body" idx="1"/>
          </p:nvPr>
        </p:nvSpPr>
        <p:spPr>
          <a:xfrm>
            <a:off x="6641157" y="500924"/>
            <a:ext cx="2169918" cy="1996693"/>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dirty="0">
                <a:solidFill>
                  <a:schemeClr val="bg1"/>
                </a:solidFill>
              </a:rPr>
              <a:t>When it comes to OREB Dwight Howard is topping the charts by almost 2.5k more than the 2nd highest i.e. Paul Millsap</a:t>
            </a:r>
            <a:endParaRPr sz="1500" dirty="0">
              <a:solidFill>
                <a:schemeClr val="bg1"/>
              </a:solidFill>
            </a:endParaRPr>
          </a:p>
        </p:txBody>
      </p:sp>
      <p:pic>
        <p:nvPicPr>
          <p:cNvPr id="182" name="Google Shape;182;p29"/>
          <p:cNvPicPr preferRelativeResize="0"/>
          <p:nvPr/>
        </p:nvPicPr>
        <p:blipFill rotWithShape="1">
          <a:blip r:embed="rId5">
            <a:alphaModFix/>
          </a:blip>
          <a:srcRect l="24719" t="22786" r="32087" b="36947"/>
          <a:stretch/>
        </p:blipFill>
        <p:spPr>
          <a:xfrm>
            <a:off x="-1" y="1740952"/>
            <a:ext cx="3772553" cy="34025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6"/>
        <p:cNvGrpSpPr/>
        <p:nvPr/>
      </p:nvGrpSpPr>
      <p:grpSpPr>
        <a:xfrm>
          <a:off x="0" y="0"/>
          <a:ext cx="0" cy="0"/>
          <a:chOff x="0" y="0"/>
          <a:chExt cx="0" cy="0"/>
        </a:xfrm>
      </p:grpSpPr>
      <p:pic>
        <p:nvPicPr>
          <p:cNvPr id="2" name="Picture 1" descr="A close up of a basketball&#10;&#10;Description automatically generated">
            <a:extLst>
              <a:ext uri="{FF2B5EF4-FFF2-40B4-BE49-F238E27FC236}">
                <a16:creationId xmlns:a16="http://schemas.microsoft.com/office/drawing/2014/main" id="{06625F36-57C7-99AF-BDEC-598E731EED7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49469" y="2989947"/>
            <a:ext cx="3127899" cy="2140915"/>
          </a:xfrm>
          <a:prstGeom prst="rect">
            <a:avLst/>
          </a:prstGeom>
        </p:spPr>
      </p:pic>
      <p:sp>
        <p:nvSpPr>
          <p:cNvPr id="187" name="Google Shape;187;p30"/>
          <p:cNvSpPr txBox="1">
            <a:spLocks noGrp="1"/>
          </p:cNvSpPr>
          <p:nvPr>
            <p:ph type="title"/>
          </p:nvPr>
        </p:nvSpPr>
        <p:spPr>
          <a:xfrm>
            <a:off x="311725" y="500925"/>
            <a:ext cx="3706500" cy="119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Looking at the data differently </a:t>
            </a:r>
            <a:endParaRPr/>
          </a:p>
        </p:txBody>
      </p:sp>
      <p:sp>
        <p:nvSpPr>
          <p:cNvPr id="188" name="Google Shape;188;p3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9" name="Google Shape;189;p30"/>
          <p:cNvPicPr preferRelativeResize="0"/>
          <p:nvPr/>
        </p:nvPicPr>
        <p:blipFill rotWithShape="1">
          <a:blip r:embed="rId5">
            <a:alphaModFix/>
          </a:blip>
          <a:srcRect l="24579" t="18308" r="31489" b="15426"/>
          <a:stretch/>
        </p:blipFill>
        <p:spPr>
          <a:xfrm>
            <a:off x="4345674" y="12638"/>
            <a:ext cx="4798325" cy="5118224"/>
          </a:xfrm>
          <a:prstGeom prst="rect">
            <a:avLst/>
          </a:prstGeom>
          <a:noFill/>
          <a:ln>
            <a:noFill/>
          </a:ln>
        </p:spPr>
      </p:pic>
      <p:sp>
        <p:nvSpPr>
          <p:cNvPr id="190" name="Google Shape;190;p30"/>
          <p:cNvSpPr txBox="1"/>
          <p:nvPr/>
        </p:nvSpPr>
        <p:spPr>
          <a:xfrm>
            <a:off x="406576" y="1696125"/>
            <a:ext cx="3566100" cy="29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Looking at some general outcome for every player, it seems easy to get rebounds from the defensive end as compare to offensive one.</a:t>
            </a:r>
            <a:endParaRPr>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73152" y="1943822"/>
            <a:ext cx="2790226" cy="109721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b="1" dirty="0"/>
              <a:t>Conclusion</a:t>
            </a:r>
            <a:endParaRPr sz="4000" b="1" dirty="0"/>
          </a:p>
          <a:p>
            <a:pPr marL="0" lvl="0" indent="0" algn="l" rtl="0">
              <a:spcBef>
                <a:spcPts val="0"/>
              </a:spcBef>
              <a:spcAft>
                <a:spcPts val="0"/>
              </a:spcAft>
              <a:buNone/>
            </a:pPr>
            <a:endParaRPr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p:txBody>
      </p:sp>
      <p:pic>
        <p:nvPicPr>
          <p:cNvPr id="196" name="Google Shape;196;p31"/>
          <p:cNvPicPr preferRelativeResize="0"/>
          <p:nvPr/>
        </p:nvPicPr>
        <p:blipFill>
          <a:blip r:embed="rId3">
            <a:alphaModFix/>
          </a:blip>
          <a:stretch>
            <a:fillRect/>
          </a:stretch>
        </p:blipFill>
        <p:spPr>
          <a:xfrm>
            <a:off x="4633651" y="0"/>
            <a:ext cx="4510349" cy="2429691"/>
          </a:xfrm>
          <a:prstGeom prst="rect">
            <a:avLst/>
          </a:prstGeom>
          <a:noFill/>
          <a:ln>
            <a:noFill/>
          </a:ln>
        </p:spPr>
      </p:pic>
      <p:sp>
        <p:nvSpPr>
          <p:cNvPr id="2" name="TextBox 1">
            <a:extLst>
              <a:ext uri="{FF2B5EF4-FFF2-40B4-BE49-F238E27FC236}">
                <a16:creationId xmlns:a16="http://schemas.microsoft.com/office/drawing/2014/main" id="{08757430-886D-E4B2-312A-789B87E18A88}"/>
              </a:ext>
            </a:extLst>
          </p:cNvPr>
          <p:cNvSpPr txBox="1"/>
          <p:nvPr/>
        </p:nvSpPr>
        <p:spPr>
          <a:xfrm>
            <a:off x="3302290" y="2713810"/>
            <a:ext cx="5731983" cy="1815882"/>
          </a:xfrm>
          <a:prstGeom prst="rect">
            <a:avLst/>
          </a:prstGeom>
          <a:noFill/>
        </p:spPr>
        <p:txBody>
          <a:bodyPr wrap="square" rtlCol="0">
            <a:spAutoFit/>
          </a:bodyPr>
          <a:lstStyle/>
          <a:p>
            <a:pPr marL="0" lvl="0" indent="0" algn="l" rtl="0">
              <a:spcBef>
                <a:spcPts val="0"/>
              </a:spcBef>
              <a:spcAft>
                <a:spcPts val="0"/>
              </a:spcAft>
              <a:buNone/>
            </a:pPr>
            <a:r>
              <a:rPr lang="en-US" sz="1400" dirty="0">
                <a:solidFill>
                  <a:schemeClr val="bg1"/>
                </a:solidFill>
              </a:rPr>
              <a:t> While all stat categories have impact on team’s performance, some stats have more importance than the other.</a:t>
            </a:r>
          </a:p>
          <a:p>
            <a:pPr marL="0" lvl="0" indent="0" algn="l" rtl="0">
              <a:spcBef>
                <a:spcPts val="0"/>
              </a:spcBef>
              <a:spcAft>
                <a:spcPts val="0"/>
              </a:spcAft>
              <a:buNone/>
            </a:pPr>
            <a:endParaRPr lang="en-US" sz="1400" dirty="0">
              <a:solidFill>
                <a:schemeClr val="bg1"/>
              </a:solidFill>
            </a:endParaRPr>
          </a:p>
          <a:p>
            <a:pPr marL="0" lvl="0" indent="0" algn="l" rtl="0">
              <a:spcBef>
                <a:spcPts val="0"/>
              </a:spcBef>
              <a:spcAft>
                <a:spcPts val="0"/>
              </a:spcAft>
              <a:buNone/>
            </a:pPr>
            <a:r>
              <a:rPr lang="en-US" sz="1400" dirty="0">
                <a:solidFill>
                  <a:schemeClr val="bg1"/>
                </a:solidFill>
              </a:rPr>
              <a:t>AST/TO (19.69%) and Block (19.04%)  have the biggest differences between Wins and Losses</a:t>
            </a:r>
          </a:p>
          <a:p>
            <a:pPr marL="0" lvl="0" indent="0" algn="l" rtl="0">
              <a:spcBef>
                <a:spcPts val="0"/>
              </a:spcBef>
              <a:spcAft>
                <a:spcPts val="0"/>
              </a:spcAft>
              <a:buNone/>
            </a:pPr>
            <a:endParaRPr lang="en-US" sz="1400" dirty="0">
              <a:solidFill>
                <a:schemeClr val="bg1"/>
              </a:solidFill>
            </a:endParaRPr>
          </a:p>
          <a:p>
            <a:pPr marL="0" lvl="0" indent="0" algn="l" rtl="0">
              <a:spcBef>
                <a:spcPts val="0"/>
              </a:spcBef>
              <a:spcAft>
                <a:spcPts val="0"/>
              </a:spcAft>
              <a:buNone/>
            </a:pPr>
            <a:r>
              <a:rPr lang="en-US" sz="1400" dirty="0">
                <a:solidFill>
                  <a:schemeClr val="bg1"/>
                </a:solidFill>
              </a:rPr>
              <a:t>Some stats such as Offensive Rebound does not have positive correlation with team’s performance.</a:t>
            </a:r>
            <a:endParaRPr lang="en-CA" sz="14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5239034" y="114952"/>
            <a:ext cx="3340650" cy="159381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Introduction</a:t>
            </a:r>
            <a:endParaRPr b="1" dirty="0"/>
          </a:p>
          <a:p>
            <a:pPr marL="0" lvl="0" indent="0" algn="l" rtl="0">
              <a:spcBef>
                <a:spcPts val="0"/>
              </a:spcBef>
              <a:spcAft>
                <a:spcPts val="0"/>
              </a:spcAft>
              <a:buNone/>
            </a:pPr>
            <a:endParaRPr dirty="0"/>
          </a:p>
        </p:txBody>
      </p:sp>
      <p:sp>
        <p:nvSpPr>
          <p:cNvPr id="71" name="Google Shape;71;p14"/>
          <p:cNvSpPr txBox="1">
            <a:spLocks noGrp="1"/>
          </p:cNvSpPr>
          <p:nvPr>
            <p:ph type="body" idx="1"/>
          </p:nvPr>
        </p:nvSpPr>
        <p:spPr>
          <a:xfrm>
            <a:off x="4801905" y="773321"/>
            <a:ext cx="4009169" cy="3826204"/>
          </a:xfrm>
          <a:prstGeom prst="rect">
            <a:avLst/>
          </a:prstGeom>
        </p:spPr>
        <p:txBody>
          <a:bodyPr spcFirstLastPara="1" wrap="square" lIns="91425" tIns="91425" rIns="91425" bIns="91425" anchor="ctr" anchorCtr="0">
            <a:normAutofit fontScale="92500" lnSpcReduction="10000"/>
          </a:bodyPr>
          <a:lstStyle/>
          <a:p>
            <a:pPr marL="457200" lvl="0" indent="-311150" algn="l" rtl="0">
              <a:spcBef>
                <a:spcPts val="0"/>
              </a:spcBef>
              <a:spcAft>
                <a:spcPts val="0"/>
              </a:spcAft>
              <a:buSzPts val="1300"/>
              <a:buChar char="-"/>
            </a:pPr>
            <a:r>
              <a:rPr lang="en" dirty="0">
                <a:solidFill>
                  <a:schemeClr val="bg2"/>
                </a:solidFill>
              </a:rPr>
              <a:t>In the game of basketball, the goal is to score more points than the opponent.</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In the process, players collect multiple categories of stats such as rebounds, assists, steals, blocks, and turnovers.</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In this analysis, we used historical boxscore for every game in the past 20 NBA seasons</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We divided stats into 3 categories: passing, rebounding, and defense</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Based on the historical data, which player’s stats contribute to the team’s performance?</a:t>
            </a:r>
            <a:endParaRPr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5082280" y="643191"/>
            <a:ext cx="3706500" cy="327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dirty="0"/>
              <a:t>Passing: Assist</a:t>
            </a:r>
            <a:endParaRPr sz="2500" dirty="0"/>
          </a:p>
          <a:p>
            <a:pPr marL="0" lvl="0" indent="0" algn="l" rtl="0">
              <a:spcBef>
                <a:spcPts val="0"/>
              </a:spcBef>
              <a:spcAft>
                <a:spcPts val="0"/>
              </a:spcAft>
              <a:buNone/>
            </a:pPr>
            <a:endParaRPr sz="2600" dirty="0"/>
          </a:p>
          <a:p>
            <a:pPr marL="0" lvl="0" indent="0" algn="l" rtl="0">
              <a:spcBef>
                <a:spcPts val="0"/>
              </a:spcBef>
              <a:spcAft>
                <a:spcPts val="0"/>
              </a:spcAft>
              <a:buNone/>
            </a:pPr>
            <a:endParaRPr sz="1400" dirty="0"/>
          </a:p>
          <a:p>
            <a:pPr marL="457200" lvl="0" indent="-317500" algn="l" rtl="0">
              <a:spcBef>
                <a:spcPts val="0"/>
              </a:spcBef>
              <a:spcAft>
                <a:spcPts val="0"/>
              </a:spcAft>
              <a:buSzPts val="1400"/>
              <a:buChar char="-"/>
            </a:pPr>
            <a:r>
              <a:rPr lang="en" sz="1400" dirty="0"/>
              <a:t>Assists are occured when a player’s pass is lead to basket scored</a:t>
            </a:r>
            <a:endParaRPr sz="1400" dirty="0"/>
          </a:p>
          <a:p>
            <a:pPr marL="457200" lvl="0" indent="-317500" algn="l" rtl="0">
              <a:spcBef>
                <a:spcPts val="0"/>
              </a:spcBef>
              <a:spcAft>
                <a:spcPts val="0"/>
              </a:spcAft>
              <a:buSzPts val="1400"/>
              <a:buChar char="-"/>
            </a:pPr>
            <a:r>
              <a:rPr lang="en" sz="1400" dirty="0"/>
              <a:t>In past 20 years, players averaged 2.28 assists in Wins and 1.96 assists in Losses</a:t>
            </a:r>
            <a:endParaRPr sz="1400" dirty="0"/>
          </a:p>
          <a:p>
            <a:pPr marL="457200" lvl="0" indent="-317500" algn="l" rtl="0">
              <a:spcBef>
                <a:spcPts val="0"/>
              </a:spcBef>
              <a:spcAft>
                <a:spcPts val="0"/>
              </a:spcAft>
              <a:buSzPts val="1400"/>
              <a:buChar char="-"/>
            </a:pPr>
            <a:r>
              <a:rPr lang="en" sz="1400" dirty="0"/>
              <a:t>In Wins, players collect 16.33% more assists.</a:t>
            </a:r>
            <a:endParaRPr sz="1400" dirty="0"/>
          </a:p>
        </p:txBody>
      </p:sp>
      <p:pic>
        <p:nvPicPr>
          <p:cNvPr id="78" name="Google Shape;78;p15"/>
          <p:cNvPicPr preferRelativeResize="0"/>
          <p:nvPr/>
        </p:nvPicPr>
        <p:blipFill>
          <a:blip r:embed="rId3">
            <a:alphaModFix/>
          </a:blip>
          <a:stretch>
            <a:fillRect/>
          </a:stretch>
        </p:blipFill>
        <p:spPr>
          <a:xfrm>
            <a:off x="0" y="2832027"/>
            <a:ext cx="4489700" cy="2181581"/>
          </a:xfrm>
          <a:prstGeom prst="rect">
            <a:avLst/>
          </a:prstGeom>
          <a:noFill/>
          <a:ln>
            <a:noFill/>
          </a:ln>
        </p:spPr>
      </p:pic>
      <p:pic>
        <p:nvPicPr>
          <p:cNvPr id="79" name="Google Shape;79;p15"/>
          <p:cNvPicPr preferRelativeResize="0"/>
          <p:nvPr/>
        </p:nvPicPr>
        <p:blipFill>
          <a:blip r:embed="rId4">
            <a:alphaModFix/>
          </a:blip>
          <a:stretch>
            <a:fillRect/>
          </a:stretch>
        </p:blipFill>
        <p:spPr>
          <a:xfrm>
            <a:off x="4760104" y="2832027"/>
            <a:ext cx="4383895" cy="21815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5330024" y="192642"/>
            <a:ext cx="3706500" cy="2964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Passing: Turnover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sz="1400" dirty="0"/>
          </a:p>
          <a:p>
            <a:pPr marL="457200" lvl="0" indent="-317182" algn="l" rtl="0">
              <a:spcBef>
                <a:spcPts val="0"/>
              </a:spcBef>
              <a:spcAft>
                <a:spcPts val="0"/>
              </a:spcAft>
              <a:buSzPct val="100000"/>
              <a:buChar char="-"/>
            </a:pPr>
            <a:r>
              <a:rPr lang="en" sz="1550" dirty="0"/>
              <a:t>Turnovers are occurred when player gives possession away to the other team.</a:t>
            </a:r>
            <a:endParaRPr sz="1550" dirty="0"/>
          </a:p>
          <a:p>
            <a:pPr marL="457200" lvl="0" indent="-317182" algn="l" rtl="0">
              <a:spcBef>
                <a:spcPts val="0"/>
              </a:spcBef>
              <a:spcAft>
                <a:spcPts val="0"/>
              </a:spcAft>
              <a:buSzPct val="100000"/>
              <a:buChar char="-"/>
            </a:pPr>
            <a:r>
              <a:rPr lang="en" sz="1550" dirty="0"/>
              <a:t>In past 20 years, players averaged 1.28 assists in Wins and 1.37 turnovers in Losses</a:t>
            </a:r>
            <a:endParaRPr sz="1550" dirty="0"/>
          </a:p>
          <a:p>
            <a:pPr marL="457200" lvl="0" indent="-317182" algn="l" rtl="0">
              <a:spcBef>
                <a:spcPts val="0"/>
              </a:spcBef>
              <a:spcAft>
                <a:spcPts val="0"/>
              </a:spcAft>
              <a:buSzPct val="100000"/>
              <a:buChar char="-"/>
            </a:pPr>
            <a:r>
              <a:rPr lang="en" sz="1550" dirty="0"/>
              <a:t>In Wins players collect 6.56% less turnovers</a:t>
            </a:r>
            <a:endParaRPr sz="1550" dirty="0"/>
          </a:p>
          <a:p>
            <a:pPr marL="0" lvl="0" indent="0" algn="l" rtl="0">
              <a:spcBef>
                <a:spcPts val="0"/>
              </a:spcBef>
              <a:spcAft>
                <a:spcPts val="0"/>
              </a:spcAft>
              <a:buNone/>
            </a:pPr>
            <a:endParaRPr sz="1400" dirty="0"/>
          </a:p>
          <a:p>
            <a:pPr marL="0" lvl="0" indent="0" algn="l" rtl="0">
              <a:spcBef>
                <a:spcPts val="0"/>
              </a:spcBef>
              <a:spcAft>
                <a:spcPts val="0"/>
              </a:spcAft>
              <a:buNone/>
            </a:pPr>
            <a:endParaRPr dirty="0"/>
          </a:p>
        </p:txBody>
      </p:sp>
      <p:pic>
        <p:nvPicPr>
          <p:cNvPr id="86" name="Google Shape;86;p16"/>
          <p:cNvPicPr preferRelativeResize="0"/>
          <p:nvPr/>
        </p:nvPicPr>
        <p:blipFill>
          <a:blip r:embed="rId3">
            <a:alphaModFix/>
          </a:blip>
          <a:stretch>
            <a:fillRect/>
          </a:stretch>
        </p:blipFill>
        <p:spPr>
          <a:xfrm>
            <a:off x="195750" y="2819872"/>
            <a:ext cx="4448925" cy="1941325"/>
          </a:xfrm>
          <a:prstGeom prst="rect">
            <a:avLst/>
          </a:prstGeom>
          <a:noFill/>
          <a:ln>
            <a:noFill/>
          </a:ln>
        </p:spPr>
      </p:pic>
      <p:pic>
        <p:nvPicPr>
          <p:cNvPr id="87" name="Google Shape;87;p16"/>
          <p:cNvPicPr preferRelativeResize="0"/>
          <p:nvPr/>
        </p:nvPicPr>
        <p:blipFill>
          <a:blip r:embed="rId4">
            <a:alphaModFix/>
          </a:blip>
          <a:stretch>
            <a:fillRect/>
          </a:stretch>
        </p:blipFill>
        <p:spPr>
          <a:xfrm>
            <a:off x="4644675" y="2819872"/>
            <a:ext cx="4391849" cy="1941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249203" y="302370"/>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dirty="0"/>
              <a:t>Passing: AST/TO Ratio</a:t>
            </a:r>
            <a:endParaRPr sz="2500" dirty="0"/>
          </a:p>
          <a:p>
            <a:pPr marL="0" lvl="0" indent="0" algn="l" rtl="0">
              <a:spcBef>
                <a:spcPts val="0"/>
              </a:spcBef>
              <a:spcAft>
                <a:spcPts val="0"/>
              </a:spcAft>
              <a:buNone/>
            </a:pPr>
            <a:endParaRPr sz="2500" dirty="0"/>
          </a:p>
          <a:p>
            <a:pPr marL="457200" lvl="0" indent="-317500" algn="l" rtl="0">
              <a:spcBef>
                <a:spcPts val="0"/>
              </a:spcBef>
              <a:spcAft>
                <a:spcPts val="0"/>
              </a:spcAft>
              <a:buSzPts val="1400"/>
              <a:buChar char="-"/>
            </a:pPr>
            <a:r>
              <a:rPr lang="en" sz="1400" dirty="0"/>
              <a:t>In past 20 years, players averaged 1.52 AST/TO in Wins and 1.27 AST/TO in Losses</a:t>
            </a:r>
            <a:endParaRPr sz="1400" dirty="0"/>
          </a:p>
          <a:p>
            <a:pPr marL="457200" lvl="0" indent="-317500" algn="l" rtl="0">
              <a:spcBef>
                <a:spcPts val="0"/>
              </a:spcBef>
              <a:spcAft>
                <a:spcPts val="0"/>
              </a:spcAft>
              <a:buSzPts val="1400"/>
              <a:buChar char="-"/>
            </a:pPr>
            <a:r>
              <a:rPr lang="en" sz="1400" dirty="0"/>
              <a:t>In Wins, players show 19.69% higher AST/TO ratio</a:t>
            </a:r>
            <a:endParaRPr sz="1400" dirty="0"/>
          </a:p>
          <a:p>
            <a:pPr marL="457200" lvl="0" indent="-317500" algn="l" rtl="0">
              <a:spcBef>
                <a:spcPts val="0"/>
              </a:spcBef>
              <a:spcAft>
                <a:spcPts val="0"/>
              </a:spcAft>
              <a:buSzPts val="1400"/>
              <a:buChar char="-"/>
            </a:pPr>
            <a:r>
              <a:rPr lang="en" sz="1400" dirty="0"/>
              <a:t>Most important passing stat that affects team’s performance</a:t>
            </a:r>
            <a:endParaRPr sz="1400" dirty="0"/>
          </a:p>
        </p:txBody>
      </p:sp>
      <p:pic>
        <p:nvPicPr>
          <p:cNvPr id="94" name="Google Shape;94;p17"/>
          <p:cNvPicPr preferRelativeResize="0"/>
          <p:nvPr/>
        </p:nvPicPr>
        <p:blipFill>
          <a:blip r:embed="rId3">
            <a:alphaModFix/>
          </a:blip>
          <a:stretch>
            <a:fillRect/>
          </a:stretch>
        </p:blipFill>
        <p:spPr>
          <a:xfrm>
            <a:off x="188297" y="2719751"/>
            <a:ext cx="4456378" cy="2084024"/>
          </a:xfrm>
          <a:prstGeom prst="rect">
            <a:avLst/>
          </a:prstGeom>
          <a:noFill/>
          <a:ln>
            <a:noFill/>
          </a:ln>
        </p:spPr>
      </p:pic>
      <p:pic>
        <p:nvPicPr>
          <p:cNvPr id="95" name="Google Shape;95;p17"/>
          <p:cNvPicPr preferRelativeResize="0"/>
          <p:nvPr/>
        </p:nvPicPr>
        <p:blipFill>
          <a:blip r:embed="rId4">
            <a:alphaModFix/>
          </a:blip>
          <a:stretch>
            <a:fillRect/>
          </a:stretch>
        </p:blipFill>
        <p:spPr>
          <a:xfrm>
            <a:off x="4644675" y="2719751"/>
            <a:ext cx="4377250" cy="208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6000" b="-6000"/>
          </a:stretch>
        </a:blip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86322" y="1263796"/>
            <a:ext cx="3706500" cy="348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tx1"/>
                </a:solidFill>
              </a:rPr>
              <a:t>AST/TO Ratio: Top Players</a:t>
            </a:r>
            <a:endParaRPr dirty="0">
              <a:solidFill>
                <a:schemeClr val="tx1"/>
              </a:solidFill>
            </a:endParaRPr>
          </a:p>
          <a:p>
            <a:pPr marL="0" lvl="0" indent="0" algn="l" rtl="0">
              <a:spcBef>
                <a:spcPts val="0"/>
              </a:spcBef>
              <a:spcAft>
                <a:spcPts val="0"/>
              </a:spcAft>
              <a:buNone/>
            </a:pPr>
            <a:endParaRPr sz="1400" dirty="0">
              <a:solidFill>
                <a:schemeClr val="tx1"/>
              </a:solidFill>
            </a:endParaRPr>
          </a:p>
          <a:p>
            <a:pPr marL="0" lvl="0" indent="0" algn="l" rtl="0">
              <a:spcBef>
                <a:spcPts val="0"/>
              </a:spcBef>
              <a:spcAft>
                <a:spcPts val="0"/>
              </a:spcAft>
              <a:buNone/>
            </a:pPr>
            <a:r>
              <a:rPr lang="en" sz="1400" dirty="0">
                <a:solidFill>
                  <a:schemeClr val="tx1"/>
                </a:solidFill>
              </a:rPr>
              <a:t>In the sample of top players’ 10,326 games, they won 53.61% of the game.</a:t>
            </a:r>
            <a:endParaRPr sz="1400" dirty="0">
              <a:solidFill>
                <a:schemeClr val="tx1"/>
              </a:solidFill>
            </a:endParaRPr>
          </a:p>
          <a:p>
            <a:pPr marL="0" lvl="0" indent="0" algn="l" rtl="0">
              <a:spcBef>
                <a:spcPts val="0"/>
              </a:spcBef>
              <a:spcAft>
                <a:spcPts val="0"/>
              </a:spcAft>
              <a:buNone/>
            </a:pPr>
            <a:endParaRPr sz="1400" dirty="0">
              <a:solidFill>
                <a:schemeClr val="tx1"/>
              </a:solidFill>
            </a:endParaRPr>
          </a:p>
          <a:p>
            <a:pPr marL="0" lvl="0" indent="0" algn="l" rtl="0">
              <a:spcBef>
                <a:spcPts val="0"/>
              </a:spcBef>
              <a:spcAft>
                <a:spcPts val="0"/>
              </a:spcAft>
              <a:buNone/>
            </a:pPr>
            <a:r>
              <a:rPr lang="en" sz="1400" dirty="0">
                <a:solidFill>
                  <a:schemeClr val="tx1"/>
                </a:solidFill>
              </a:rPr>
              <a:t>More players have winning record (8) than losing record (5)</a:t>
            </a:r>
            <a:endParaRPr sz="1400" dirty="0">
              <a:solidFill>
                <a:schemeClr val="tx1"/>
              </a:solidFill>
            </a:endParaRPr>
          </a:p>
        </p:txBody>
      </p:sp>
      <p:pic>
        <p:nvPicPr>
          <p:cNvPr id="102" name="Google Shape;102;p18"/>
          <p:cNvPicPr preferRelativeResize="0"/>
          <p:nvPr/>
        </p:nvPicPr>
        <p:blipFill>
          <a:blip r:embed="rId5">
            <a:alphaModFix/>
          </a:blip>
          <a:stretch>
            <a:fillRect/>
          </a:stretch>
        </p:blipFill>
        <p:spPr>
          <a:xfrm>
            <a:off x="4644675" y="878456"/>
            <a:ext cx="4100276" cy="28121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0" y="41112"/>
            <a:ext cx="3706500" cy="434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500"/>
              <a:t>Defense: Steal</a:t>
            </a:r>
          </a:p>
          <a:p>
            <a:pPr marL="0" lvl="0" indent="0" algn="l" rtl="0">
              <a:spcBef>
                <a:spcPts val="0"/>
              </a:spcBef>
              <a:spcAft>
                <a:spcPts val="0"/>
              </a:spcAft>
              <a:buNone/>
            </a:pPr>
            <a:endParaRPr lang="en-US" sz="2500"/>
          </a:p>
          <a:p>
            <a:pPr marL="457200" lvl="0" indent="-317182" algn="l" rtl="0">
              <a:spcBef>
                <a:spcPts val="0"/>
              </a:spcBef>
              <a:spcAft>
                <a:spcPts val="0"/>
              </a:spcAft>
              <a:buSzPct val="100000"/>
              <a:buChar char="-"/>
            </a:pPr>
            <a:r>
              <a:rPr lang="en-US" sz="1550"/>
              <a:t>Steals occur when a defensive player gains possession of the ball by legally taking away the ball from offensive player.</a:t>
            </a:r>
          </a:p>
          <a:p>
            <a:pPr marL="457200" lvl="0" indent="0" algn="l" rtl="0">
              <a:spcBef>
                <a:spcPts val="0"/>
              </a:spcBef>
              <a:spcAft>
                <a:spcPts val="0"/>
              </a:spcAft>
              <a:buNone/>
            </a:pPr>
            <a:endParaRPr lang="en-US" sz="1550"/>
          </a:p>
          <a:p>
            <a:pPr marL="457200" lvl="0" indent="-317182" algn="l" rtl="0">
              <a:spcBef>
                <a:spcPts val="0"/>
              </a:spcBef>
              <a:spcAft>
                <a:spcPts val="0"/>
              </a:spcAft>
              <a:buSzPct val="100000"/>
              <a:buChar char="-"/>
            </a:pPr>
            <a:r>
              <a:rPr lang="en-US" sz="1550"/>
              <a:t>In Wins, players averaged 0.76 steals, and in losses players’ averaged 0.68 steals. Players average 11.76% higher in Wins</a:t>
            </a:r>
          </a:p>
          <a:p>
            <a:pPr marL="0" lvl="0" indent="0" algn="l" rtl="0">
              <a:spcBef>
                <a:spcPts val="0"/>
              </a:spcBef>
              <a:spcAft>
                <a:spcPts val="0"/>
              </a:spcAft>
              <a:buNone/>
            </a:pPr>
            <a:endParaRPr lang="en-US" sz="1550"/>
          </a:p>
          <a:p>
            <a:pPr marL="457200" lvl="0" indent="-317182" algn="l" rtl="0">
              <a:spcBef>
                <a:spcPts val="0"/>
              </a:spcBef>
              <a:spcAft>
                <a:spcPts val="0"/>
              </a:spcAft>
              <a:buSzPct val="100000"/>
              <a:buChar char="-"/>
            </a:pPr>
            <a:r>
              <a:rPr lang="en-US" sz="1550"/>
              <a:t>Thus, proving positive correlation between steals and winning, the teams tend to perform better when they steal more on average.</a:t>
            </a:r>
          </a:p>
          <a:p>
            <a:pPr marL="0" lvl="0" indent="0" algn="l" rtl="0">
              <a:spcBef>
                <a:spcPts val="0"/>
              </a:spcBef>
              <a:spcAft>
                <a:spcPts val="0"/>
              </a:spcAft>
              <a:buNone/>
            </a:pPr>
            <a:endParaRPr lang="en-US" sz="2500" dirty="0"/>
          </a:p>
        </p:txBody>
      </p:sp>
      <p:pic>
        <p:nvPicPr>
          <p:cNvPr id="108" name="Google Shape;108;p19"/>
          <p:cNvPicPr preferRelativeResize="0"/>
          <p:nvPr/>
        </p:nvPicPr>
        <p:blipFill rotWithShape="1">
          <a:blip r:embed="rId3">
            <a:alphaModFix/>
          </a:blip>
          <a:srcRect r="5096"/>
          <a:stretch/>
        </p:blipFill>
        <p:spPr>
          <a:xfrm>
            <a:off x="5791049" y="164924"/>
            <a:ext cx="3277950" cy="4582124"/>
          </a:xfrm>
          <a:prstGeom prst="rect">
            <a:avLst/>
          </a:prstGeom>
          <a:noFill/>
          <a:ln>
            <a:noFill/>
          </a:ln>
        </p:spPr>
      </p:pic>
      <p:pic>
        <p:nvPicPr>
          <p:cNvPr id="109" name="Google Shape;109;p19"/>
          <p:cNvPicPr preferRelativeResize="0"/>
          <p:nvPr/>
        </p:nvPicPr>
        <p:blipFill rotWithShape="1">
          <a:blip r:embed="rId4">
            <a:alphaModFix/>
          </a:blip>
          <a:srcRect l="6367" r="3192" b="6820"/>
          <a:stretch/>
        </p:blipFill>
        <p:spPr>
          <a:xfrm>
            <a:off x="7695874" y="688275"/>
            <a:ext cx="1144075" cy="561300"/>
          </a:xfrm>
          <a:prstGeom prst="rect">
            <a:avLst/>
          </a:prstGeom>
          <a:noFill/>
          <a:ln>
            <a:noFill/>
          </a:ln>
        </p:spPr>
      </p:pic>
      <p:pic>
        <p:nvPicPr>
          <p:cNvPr id="2054" name="Picture 6" descr="Offensive production of UConn's Andre Jackson on the uptick">
            <a:extLst>
              <a:ext uri="{FF2B5EF4-FFF2-40B4-BE49-F238E27FC236}">
                <a16:creationId xmlns:a16="http://schemas.microsoft.com/office/drawing/2014/main" id="{6C186D63-C5E5-EE4C-D51D-944152BB12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191" r="19335"/>
          <a:stretch/>
        </p:blipFill>
        <p:spPr bwMode="auto">
          <a:xfrm>
            <a:off x="3532198" y="164922"/>
            <a:ext cx="2258852" cy="4582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5104964" y="152400"/>
            <a:ext cx="3965884" cy="483869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500" dirty="0"/>
              <a:t>Defense: Block</a:t>
            </a:r>
          </a:p>
          <a:p>
            <a:pPr marL="0" lvl="0" indent="0" algn="l" rtl="0">
              <a:spcBef>
                <a:spcPts val="0"/>
              </a:spcBef>
              <a:spcAft>
                <a:spcPts val="0"/>
              </a:spcAft>
              <a:buNone/>
            </a:pPr>
            <a:endParaRPr lang="en-US" sz="2500" dirty="0"/>
          </a:p>
          <a:p>
            <a:pPr marL="457200" lvl="0" indent="-317182" algn="l" rtl="0">
              <a:spcBef>
                <a:spcPts val="0"/>
              </a:spcBef>
              <a:spcAft>
                <a:spcPts val="0"/>
              </a:spcAft>
              <a:buSzPct val="100000"/>
              <a:buChar char="-"/>
            </a:pPr>
            <a:r>
              <a:rPr lang="en-US" sz="1550" dirty="0"/>
              <a:t>Blocks or Blocked shots occur when defensive player successfully prevents the ball from going through the hoops, deflects or stops attempted goal by offensive player.</a:t>
            </a:r>
          </a:p>
          <a:p>
            <a:pPr marL="457200" lvl="0" indent="0" algn="l" rtl="0">
              <a:spcBef>
                <a:spcPts val="0"/>
              </a:spcBef>
              <a:spcAft>
                <a:spcPts val="0"/>
              </a:spcAft>
              <a:buNone/>
            </a:pPr>
            <a:br>
              <a:rPr lang="en-US" sz="1550" dirty="0"/>
            </a:br>
            <a:endParaRPr lang="en-US" sz="1550" dirty="0"/>
          </a:p>
          <a:p>
            <a:pPr marL="457200" lvl="0" indent="-317182" algn="l" rtl="0">
              <a:spcBef>
                <a:spcPts val="0"/>
              </a:spcBef>
              <a:spcAft>
                <a:spcPts val="0"/>
              </a:spcAft>
              <a:buSzPct val="100000"/>
              <a:buChar char="-"/>
            </a:pPr>
            <a:r>
              <a:rPr lang="en-US" sz="1550" dirty="0"/>
              <a:t>In Wins, players averaged 0.50 blocks, and in losses players’ averaged 0.42  blocks. Players average 19.04% higher in Wins</a:t>
            </a:r>
          </a:p>
          <a:p>
            <a:pPr marL="0" lvl="0" indent="0" algn="l" rtl="0">
              <a:spcBef>
                <a:spcPts val="0"/>
              </a:spcBef>
              <a:spcAft>
                <a:spcPts val="0"/>
              </a:spcAft>
              <a:buNone/>
            </a:pPr>
            <a:endParaRPr lang="en-US" sz="1550" dirty="0"/>
          </a:p>
          <a:p>
            <a:pPr marL="457200" lvl="0" indent="-317182" algn="l" rtl="0">
              <a:spcBef>
                <a:spcPts val="0"/>
              </a:spcBef>
              <a:spcAft>
                <a:spcPts val="0"/>
              </a:spcAft>
              <a:buSzPct val="100000"/>
              <a:buChar char="-"/>
            </a:pPr>
            <a:r>
              <a:rPr lang="en-US" sz="1550" dirty="0"/>
              <a:t>Thus, proving positive correlation between blocks and winning, the teams tend to perform better when they block more on average.</a:t>
            </a:r>
          </a:p>
        </p:txBody>
      </p:sp>
      <p:pic>
        <p:nvPicPr>
          <p:cNvPr id="115" name="Google Shape;115;p20"/>
          <p:cNvPicPr preferRelativeResize="0"/>
          <p:nvPr/>
        </p:nvPicPr>
        <p:blipFill>
          <a:blip r:embed="rId3">
            <a:alphaModFix/>
          </a:blip>
          <a:stretch>
            <a:fillRect/>
          </a:stretch>
        </p:blipFill>
        <p:spPr>
          <a:xfrm>
            <a:off x="0" y="0"/>
            <a:ext cx="2560320" cy="5143500"/>
          </a:xfrm>
          <a:prstGeom prst="rect">
            <a:avLst/>
          </a:prstGeom>
          <a:solidFill>
            <a:schemeClr val="tx1"/>
          </a:solidFill>
          <a:ln>
            <a:noFill/>
          </a:ln>
        </p:spPr>
      </p:pic>
      <p:pic>
        <p:nvPicPr>
          <p:cNvPr id="116" name="Google Shape;116;p20"/>
          <p:cNvPicPr preferRelativeResize="0"/>
          <p:nvPr/>
        </p:nvPicPr>
        <p:blipFill rotWithShape="1">
          <a:blip r:embed="rId4">
            <a:alphaModFix/>
          </a:blip>
          <a:srcRect l="6367" r="3192" b="6820"/>
          <a:stretch/>
        </p:blipFill>
        <p:spPr>
          <a:xfrm>
            <a:off x="1332760" y="527048"/>
            <a:ext cx="1144075" cy="561300"/>
          </a:xfrm>
          <a:prstGeom prst="rect">
            <a:avLst/>
          </a:prstGeom>
          <a:noFill/>
          <a:ln>
            <a:noFill/>
          </a:ln>
        </p:spPr>
      </p:pic>
      <p:pic>
        <p:nvPicPr>
          <p:cNvPr id="3" name="Picture 2" descr="A basketball player dunking a ball&#10;">
            <a:extLst>
              <a:ext uri="{FF2B5EF4-FFF2-40B4-BE49-F238E27FC236}">
                <a16:creationId xmlns:a16="http://schemas.microsoft.com/office/drawing/2014/main" id="{6232F8D2-8C3C-76DC-52EB-9262F8881618}"/>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41165" t="17778" r="1"/>
          <a:stretch/>
        </p:blipFill>
        <p:spPr>
          <a:xfrm>
            <a:off x="2560320" y="293077"/>
            <a:ext cx="2585979" cy="4229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0"/>
        <p:cNvGrpSpPr/>
        <p:nvPr/>
      </p:nvGrpSpPr>
      <p:grpSpPr>
        <a:xfrm>
          <a:off x="0" y="0"/>
          <a:ext cx="0" cy="0"/>
          <a:chOff x="0" y="0"/>
          <a:chExt cx="0" cy="0"/>
        </a:xfrm>
      </p:grpSpPr>
      <p:pic>
        <p:nvPicPr>
          <p:cNvPr id="3" name="Picture 2" descr="A close up of a basketball&#10;&#10;Description automatically generated">
            <a:extLst>
              <a:ext uri="{FF2B5EF4-FFF2-40B4-BE49-F238E27FC236}">
                <a16:creationId xmlns:a16="http://schemas.microsoft.com/office/drawing/2014/main" id="{542B4BDF-19B8-16CB-2CBA-B805526682C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16734" y="2508070"/>
            <a:ext cx="4112187" cy="2483030"/>
          </a:xfrm>
          <a:prstGeom prst="rect">
            <a:avLst/>
          </a:prstGeom>
        </p:spPr>
      </p:pic>
      <p:sp>
        <p:nvSpPr>
          <p:cNvPr id="121" name="Google Shape;121;p21"/>
          <p:cNvSpPr txBox="1">
            <a:spLocks noGrp="1"/>
          </p:cNvSpPr>
          <p:nvPr>
            <p:ph type="title"/>
          </p:nvPr>
        </p:nvSpPr>
        <p:spPr>
          <a:xfrm>
            <a:off x="311725" y="500925"/>
            <a:ext cx="2750209" cy="414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dirty="0"/>
              <a:t>Defense: Steal+Block</a:t>
            </a:r>
            <a:endParaRPr sz="2500" dirty="0"/>
          </a:p>
          <a:p>
            <a:pPr marL="0" lvl="0" indent="0" algn="l" rtl="0">
              <a:spcBef>
                <a:spcPts val="0"/>
              </a:spcBef>
              <a:spcAft>
                <a:spcPts val="0"/>
              </a:spcAft>
              <a:buNone/>
            </a:pPr>
            <a:endParaRPr sz="2500" dirty="0"/>
          </a:p>
          <a:p>
            <a:pPr marL="457200" lvl="0" indent="-317500" algn="l" rtl="0">
              <a:spcBef>
                <a:spcPts val="0"/>
              </a:spcBef>
              <a:spcAft>
                <a:spcPts val="0"/>
              </a:spcAft>
              <a:buSzPts val="1400"/>
              <a:buChar char="-"/>
            </a:pPr>
            <a:r>
              <a:rPr lang="en" sz="1400" dirty="0"/>
              <a:t>Both Blocks and Steals are key defensive strategies as they demonstrate player’s ability to disrupt opponent’s offense and create scoring opportunities for their own team.</a:t>
            </a:r>
            <a:endParaRPr sz="1400" dirty="0"/>
          </a:p>
          <a:p>
            <a:pPr marL="0" lvl="0" indent="0" algn="l" rtl="0">
              <a:spcBef>
                <a:spcPts val="0"/>
              </a:spcBef>
              <a:spcAft>
                <a:spcPts val="0"/>
              </a:spcAft>
              <a:buNone/>
            </a:pPr>
            <a:endParaRPr sz="1400" dirty="0"/>
          </a:p>
          <a:p>
            <a:pPr marL="457200" lvl="0" indent="-317500" algn="l" rtl="0">
              <a:spcBef>
                <a:spcPts val="0"/>
              </a:spcBef>
              <a:spcAft>
                <a:spcPts val="0"/>
              </a:spcAft>
              <a:buSzPts val="1400"/>
              <a:buChar char="-"/>
            </a:pPr>
            <a:r>
              <a:rPr lang="en" sz="1400" dirty="0"/>
              <a:t>In Wins, players averaged 1.26 steals + blocks, and in losses players’ averaged 1.11 steals + blocks. Players average 13.51% higher in Wins.</a:t>
            </a:r>
            <a:endParaRPr sz="1400" dirty="0"/>
          </a:p>
        </p:txBody>
      </p:sp>
      <p:pic>
        <p:nvPicPr>
          <p:cNvPr id="122" name="Google Shape;122;p21"/>
          <p:cNvPicPr preferRelativeResize="0"/>
          <p:nvPr/>
        </p:nvPicPr>
        <p:blipFill>
          <a:blip r:embed="rId5">
            <a:alphaModFix/>
          </a:blip>
          <a:stretch>
            <a:fillRect/>
          </a:stretch>
        </p:blipFill>
        <p:spPr>
          <a:xfrm>
            <a:off x="5318811" y="0"/>
            <a:ext cx="3825189" cy="5143500"/>
          </a:xfrm>
          <a:prstGeom prst="rect">
            <a:avLst/>
          </a:prstGeom>
          <a:noFill/>
          <a:ln>
            <a:noFill/>
          </a:ln>
        </p:spPr>
      </p:pic>
      <p:pic>
        <p:nvPicPr>
          <p:cNvPr id="123" name="Google Shape;123;p21"/>
          <p:cNvPicPr preferRelativeResize="0"/>
          <p:nvPr/>
        </p:nvPicPr>
        <p:blipFill rotWithShape="1">
          <a:blip r:embed="rId6">
            <a:alphaModFix/>
          </a:blip>
          <a:srcRect l="6367" r="3192" b="6820"/>
          <a:stretch/>
        </p:blipFill>
        <p:spPr>
          <a:xfrm>
            <a:off x="7449210" y="653985"/>
            <a:ext cx="1144075" cy="5613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TotalTime>
  <Words>947</Words>
  <Application>Microsoft Office PowerPoint</Application>
  <PresentationFormat>On-screen Show (16:9)</PresentationFormat>
  <Paragraphs>101</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 Light</vt:lpstr>
      <vt:lpstr>Roboto</vt:lpstr>
      <vt:lpstr>Arial Black</vt:lpstr>
      <vt:lpstr>Calibri</vt:lpstr>
      <vt:lpstr>Arial</vt:lpstr>
      <vt:lpstr>Office Theme</vt:lpstr>
      <vt:lpstr>Which basketball player’s stats are important to the team’s performance?</vt:lpstr>
      <vt:lpstr>Introduction </vt:lpstr>
      <vt:lpstr>Passing: Assist   Assists are occured when a player’s pass is lead to basket scored In past 20 years, players averaged 2.28 assists in Wins and 1.96 assists in Losses In Wins, players collect 16.33% more assists.</vt:lpstr>
      <vt:lpstr>Passing: Turnover   Turnovers are occurred when player gives possession away to the other team. In past 20 years, players averaged 1.28 assists in Wins and 1.37 turnovers in Losses In Wins players collect 6.56% less turnovers  </vt:lpstr>
      <vt:lpstr>Passing: AST/TO Ratio  In past 20 years, players averaged 1.52 AST/TO in Wins and 1.27 AST/TO in Losses In Wins, players show 19.69% higher AST/TO ratio Most important passing stat that affects team’s performance</vt:lpstr>
      <vt:lpstr>AST/TO Ratio: Top Players  In the sample of top players’ 10,326 games, they won 53.61% of the game.  More players have winning record (8) than losing record (5)</vt:lpstr>
      <vt:lpstr>Defense: Steal  Steals occur when a defensive player gains possession of the ball by legally taking away the ball from offensive player.  In Wins, players averaged 0.76 steals, and in losses players’ averaged 0.68 steals. Players average 11.76% higher in Wins  Thus, proving positive correlation between steals and winning, the teams tend to perform better when they steal more on average. </vt:lpstr>
      <vt:lpstr>Defense: Block  Blocks or Blocked shots occur when defensive player successfully prevents the ball from going through the hoops, deflects or stops attempted goal by offensive player.   In Wins, players averaged 0.50 blocks, and in losses players’ averaged 0.42  blocks. Players average 19.04% higher in Wins  Thus, proving positive correlation between blocks and winning, the teams tend to perform better when they block more on average.</vt:lpstr>
      <vt:lpstr>Defense: Steal+Block  Both Blocks and Steals are key defensive strategies as they demonstrate player’s ability to disrupt opponent’s offense and create scoring opportunities for their own team.  In Wins, players averaged 1.26 steals + blocks, and in losses players’ averaged 1.11 steals + blocks. Players average 13.51% higher in Wins.</vt:lpstr>
      <vt:lpstr>Top 15 Players with highest defensive contributions  These players have the highest average impact on the team’s performance as they are likely to ensure team’s success specifically in terms of the team’s defensive strategy.  Anthony Davis has the maximum steals and blocks combined average of 7.192.</vt:lpstr>
      <vt:lpstr>Rebounding: Total Rebound</vt:lpstr>
      <vt:lpstr>Rebounding: Defensive Rebound</vt:lpstr>
      <vt:lpstr>Defensive rebound from different position</vt:lpstr>
      <vt:lpstr>Let’s take a look at top 15 Players with most Defensive rebounds</vt:lpstr>
      <vt:lpstr>Rebounding: Offensive Rebound</vt:lpstr>
      <vt:lpstr>Offensive rebound from different position </vt:lpstr>
      <vt:lpstr>Let’s take a look at top 15 Players with most Offensive rebounds</vt:lpstr>
      <vt:lpstr>Looking at the data differently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basketball player’s stats are important to the team’s performance?</dc:title>
  <cp:lastModifiedBy>Nikesh Pansuriya</cp:lastModifiedBy>
  <cp:revision>23</cp:revision>
  <dcterms:modified xsi:type="dcterms:W3CDTF">2023-10-17T18:29:45Z</dcterms:modified>
</cp:coreProperties>
</file>